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67" r:id="rId2"/>
    <p:sldId id="448" r:id="rId3"/>
    <p:sldId id="449" r:id="rId4"/>
    <p:sldId id="582" r:id="rId5"/>
    <p:sldId id="583" r:id="rId6"/>
    <p:sldId id="647" r:id="rId7"/>
    <p:sldId id="649" r:id="rId8"/>
    <p:sldId id="584" r:id="rId9"/>
    <p:sldId id="623" r:id="rId10"/>
    <p:sldId id="645" r:id="rId11"/>
    <p:sldId id="632" r:id="rId12"/>
    <p:sldId id="625" r:id="rId13"/>
    <p:sldId id="585" r:id="rId14"/>
    <p:sldId id="635" r:id="rId15"/>
    <p:sldId id="636" r:id="rId16"/>
    <p:sldId id="626" r:id="rId17"/>
    <p:sldId id="628" r:id="rId18"/>
    <p:sldId id="638" r:id="rId19"/>
    <p:sldId id="624" r:id="rId20"/>
    <p:sldId id="650" r:id="rId21"/>
    <p:sldId id="588" r:id="rId22"/>
    <p:sldId id="622" r:id="rId23"/>
    <p:sldId id="589" r:id="rId24"/>
    <p:sldId id="587" r:id="rId25"/>
    <p:sldId id="651" r:id="rId26"/>
    <p:sldId id="592" r:id="rId27"/>
    <p:sldId id="593" r:id="rId28"/>
    <p:sldId id="596" r:id="rId29"/>
    <p:sldId id="643" r:id="rId30"/>
    <p:sldId id="654" r:id="rId31"/>
    <p:sldId id="597" r:id="rId32"/>
    <p:sldId id="598" r:id="rId33"/>
    <p:sldId id="599" r:id="rId34"/>
    <p:sldId id="652" r:id="rId35"/>
    <p:sldId id="653" r:id="rId36"/>
    <p:sldId id="602" r:id="rId37"/>
    <p:sldId id="603" r:id="rId38"/>
    <p:sldId id="604" r:id="rId39"/>
    <p:sldId id="605" r:id="rId40"/>
    <p:sldId id="606" r:id="rId41"/>
    <p:sldId id="607" r:id="rId42"/>
    <p:sldId id="6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004266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3"/>
    <p:restoredTop sz="94808" autoAdjust="0"/>
  </p:normalViewPr>
  <p:slideViewPr>
    <p:cSldViewPr snapToGrid="0" snapToObjects="1">
      <p:cViewPr varScale="1">
        <p:scale>
          <a:sx n="189" d="100"/>
          <a:sy n="189" d="100"/>
        </p:scale>
        <p:origin x="184" y="6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797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9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2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9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06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0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83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2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95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3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1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5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5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academia.edu/download/41858217/A00DEC-CD.pdf#page=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umiacs.umd.edu/~getoor/Tutorials/ER_VLDB201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Integration, Data Warehousing, and Entity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E91A-5BD8-2642-9A7A-E2176659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Words to 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700D-3DEF-5A45-8DA6-DC8F623F8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7272866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Schema. </a:t>
            </a:r>
            <a:r>
              <a:rPr lang="en-US" dirty="0"/>
              <a:t>The organization of data within a database or table.</a:t>
            </a:r>
          </a:p>
          <a:p>
            <a:pPr lvl="1"/>
            <a:r>
              <a:rPr lang="en-US" dirty="0"/>
              <a:t>i.e., how you data is setup in either a table or RDBMS.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Instance. </a:t>
            </a:r>
            <a:r>
              <a:rPr lang="en-US" dirty="0"/>
              <a:t>A single record or element of your data.</a:t>
            </a:r>
          </a:p>
          <a:p>
            <a:pPr lvl="1"/>
            <a:r>
              <a:rPr lang="en-US" dirty="0"/>
              <a:t>e.g., Joe’s Pizza, our 2</a:t>
            </a:r>
            <a:r>
              <a:rPr lang="en-US" baseline="30000" dirty="0"/>
              <a:t>nd</a:t>
            </a:r>
            <a:r>
              <a:rPr lang="en-US" dirty="0"/>
              <a:t> athlete.</a:t>
            </a:r>
          </a:p>
          <a:p>
            <a:endParaRPr lang="en-US" dirty="0"/>
          </a:p>
          <a:p>
            <a:r>
              <a:rPr lang="en-US" dirty="0"/>
              <a:t>What follows is from </a:t>
            </a:r>
            <a:r>
              <a:rPr lang="en-US" dirty="0">
                <a:hlinkClick r:id="rId2"/>
              </a:rPr>
              <a:t>Data Cleaning: Problems and Current Approaches</a:t>
            </a:r>
            <a:r>
              <a:rPr lang="en-US" dirty="0"/>
              <a:t> – IEEE Big Data, 2000.</a:t>
            </a:r>
          </a:p>
          <a:p>
            <a:pPr lvl="1"/>
            <a:r>
              <a:rPr lang="en-US" dirty="0"/>
              <a:t>Somewhat old: data is mostly coming from structured sources.</a:t>
            </a:r>
          </a:p>
          <a:p>
            <a:pPr lvl="1"/>
            <a:r>
              <a:rPr lang="en-US" dirty="0"/>
              <a:t>For a data scientist, the data scraping is equally important.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9C13F-C1D4-8B44-AC0D-7DBEBCE5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DDF4D-C512-5F40-932A-9FF858208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84082"/>
              </p:ext>
            </p:extLst>
          </p:nvPr>
        </p:nvGraphicFramePr>
        <p:xfrm>
          <a:off x="8737600" y="1235869"/>
          <a:ext cx="3172931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3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BD5D70-4D22-0445-B395-9F1D4880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7" y="3314044"/>
            <a:ext cx="3632634" cy="28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11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Integration: The Goal!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3863" y="2133600"/>
            <a:ext cx="3462338" cy="3829050"/>
            <a:chOff x="-213" y="1296"/>
            <a:chExt cx="2181" cy="2412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-213" y="2496"/>
              <a:ext cx="2181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Discovering</a:t>
              </a:r>
              <a:r>
                <a:rPr lang="en-US" altLang="x-none" dirty="0"/>
                <a:t> information sources (e.g.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Gathering</a:t>
              </a:r>
              <a:r>
                <a:rPr lang="en-US" altLang="x-none" dirty="0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450666" y="2032004"/>
            <a:ext cx="3911600" cy="3876675"/>
            <a:chOff x="3600" y="1344"/>
            <a:chExt cx="2464" cy="2442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72" y="1872"/>
              <a:ext cx="6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464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Querying</a:t>
              </a:r>
              <a:r>
                <a:rPr lang="en-US" altLang="x-none" dirty="0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Data mining &amp; analyzing</a:t>
              </a:r>
              <a:r>
                <a:rPr lang="en-US" altLang="x-none" i="1" dirty="0"/>
                <a:t> </a:t>
              </a:r>
              <a:r>
                <a:rPr lang="en-US" altLang="x-none" dirty="0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401609" y="2012950"/>
            <a:ext cx="2430463" cy="3409950"/>
            <a:chOff x="2112" y="1200"/>
            <a:chExt cx="1531" cy="214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161" y="1872"/>
              <a:ext cx="6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53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23533"/>
            <a:ext cx="9834694" cy="420032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Combine data residing in different sources and provide users with a unified view of these data for querying or analysis.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>
                <a:solidFill>
                  <a:srgbClr val="215C4E"/>
                </a:solidFill>
              </a:rPr>
              <a:t>local schemas</a:t>
            </a:r>
            <a:r>
              <a:rPr lang="en-US" dirty="0">
                <a:solidFill>
                  <a:srgbClr val="215C4E"/>
                </a:solidFill>
              </a:rPr>
              <a:t> </a:t>
            </a:r>
          </a:p>
          <a:p>
            <a:pPr lvl="2"/>
            <a:r>
              <a:rPr lang="en-US" dirty="0"/>
              <a:t>Most work assumes relational schemas, but some work on XML and others.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>
                <a:solidFill>
                  <a:srgbClr val="215C4E"/>
                </a:solidFill>
              </a:rPr>
              <a:t>mediated schema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215C4E"/>
                </a:solidFill>
              </a:rPr>
              <a:t>global schema.</a:t>
            </a:r>
            <a:endParaRPr lang="en-US" dirty="0">
              <a:solidFill>
                <a:srgbClr val="215C4E"/>
              </a:solidFill>
            </a:endParaRPr>
          </a:p>
          <a:p>
            <a:endParaRPr lang="en-US" dirty="0"/>
          </a:p>
          <a:p>
            <a:r>
              <a:rPr lang="en-US" dirty="0"/>
              <a:t>Traditionally Two Approaches.</a:t>
            </a:r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b="0" dirty="0"/>
              <a:t> bring the data together into a single repository.</a:t>
            </a:r>
          </a:p>
          <a:p>
            <a:pPr marL="968375" lvl="1" indent="-457200">
              <a:buAutoNum type="arabicPeriod"/>
            </a:pPr>
            <a:endParaRPr lang="en-US" b="0" dirty="0"/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b="0" dirty="0"/>
              <a:t> Keep the data where it is, and send queries back and forth.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ED423-F31B-E64B-B0E4-92A101F1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17235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0470" y="929199"/>
            <a:ext cx="8001530" cy="57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5BBC4-0D1E-6245-9121-EBD644D2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78021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343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648201" y="2895600"/>
            <a:ext cx="1986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7181850" y="5372100"/>
            <a:ext cx="1066800" cy="990600"/>
            <a:chOff x="432" y="3504"/>
            <a:chExt cx="672" cy="624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1981200" y="5372100"/>
            <a:ext cx="1066800" cy="990600"/>
            <a:chOff x="432" y="3504"/>
            <a:chExt cx="672" cy="624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3714750" y="5372100"/>
            <a:ext cx="1066800" cy="990600"/>
            <a:chOff x="432" y="3504"/>
            <a:chExt cx="672" cy="624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5448300" y="5372100"/>
            <a:ext cx="1066800" cy="990600"/>
            <a:chOff x="432" y="3504"/>
            <a:chExt cx="672" cy="624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8915400" y="5372100"/>
            <a:ext cx="1066800" cy="990600"/>
            <a:chOff x="432" y="3504"/>
            <a:chExt cx="672" cy="624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2895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4343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6019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6705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7315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048002" y="1828802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828800" y="5105407"/>
            <a:ext cx="7207250" cy="369888"/>
            <a:chOff x="192" y="3216"/>
            <a:chExt cx="4540" cy="233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E6A179-8F2C-724D-8D52-52F43190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Integration</a:t>
            </a:r>
          </a:p>
        </p:txBody>
      </p:sp>
    </p:spTree>
    <p:extLst>
      <p:ext uri="{BB962C8B-B14F-4D97-AF65-F5344CB8AC3E}">
        <p14:creationId xmlns:p14="http://schemas.microsoft.com/office/powerpoint/2010/main" val="25233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77961"/>
            <a:ext cx="990180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dirty="0"/>
              <a:t> bring the data together into a single repository.</a:t>
            </a:r>
          </a:p>
          <a:p>
            <a:pPr lvl="1"/>
            <a:r>
              <a:rPr lang="en-US" dirty="0"/>
              <a:t>Relatively easier problem - only need one-way-mappings.</a:t>
            </a:r>
          </a:p>
          <a:p>
            <a:pPr lvl="1"/>
            <a:r>
              <a:rPr lang="en-US" dirty="0"/>
              <a:t>Query performance predictable and under your control.</a:t>
            </a:r>
          </a:p>
          <a:p>
            <a:pPr lvl="1"/>
            <a:r>
              <a:rPr lang="en-US" dirty="0"/>
              <a:t>Hard to integrate changes as we have to reprocess.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dirty="0"/>
              <a:t> Keep the data where it is, and send queries back and forth.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schemas.</a:t>
            </a:r>
          </a:p>
          <a:p>
            <a:pPr lvl="1"/>
            <a:r>
              <a:rPr lang="en-US" dirty="0"/>
              <a:t>Not as efficient and clean as data warehousing, but a better fit for dynamic data.</a:t>
            </a:r>
          </a:p>
          <a:p>
            <a:pPr lvl="1"/>
            <a:r>
              <a:rPr lang="en-US" dirty="0"/>
              <a:t>Or when data warehousing is not feasible.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C8248-C538-0F45-B082-C89A0669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7393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83267"/>
            <a:ext cx="8873067" cy="506311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Data extraction, reconciliation, and cleaning.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Get the data from each source in a structured form.</a:t>
            </a:r>
          </a:p>
          <a:p>
            <a:pPr lvl="1"/>
            <a:r>
              <a:rPr lang="en-US" dirty="0"/>
              <a:t>Need to use wrappers to extract data and define local schema.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Schema alignment and mapping. </a:t>
            </a:r>
          </a:p>
          <a:p>
            <a:pPr lvl="1"/>
            <a:r>
              <a:rPr lang="en-US" dirty="0"/>
              <a:t>Figure out mappings / matchings between schemas.</a:t>
            </a:r>
          </a:p>
          <a:p>
            <a:pPr lvl="1"/>
            <a:r>
              <a:rPr lang="en-US" dirty="0"/>
              <a:t>Decide on the best mediated schema.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Answer queries over the global schema.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Decide mapping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Limitations in mechanisms for accessing sources.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Many sources have limits on how you can access them!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</a:t>
            </a:r>
          </a:p>
          <a:p>
            <a:pPr lvl="2"/>
            <a:r>
              <a:rPr lang="en-US" dirty="0"/>
              <a:t>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8BCA1-4F0B-3D44-AEE6-E5785FBF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Integration: 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5046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Identify corresponding elements in two schemas.</a:t>
            </a:r>
          </a:p>
          <a:p>
            <a:pPr lvl="1"/>
            <a:r>
              <a:rPr lang="en-US" dirty="0"/>
              <a:t>As a first step toward constructing a global schema.</a:t>
            </a:r>
          </a:p>
          <a:p>
            <a:pPr lvl="1"/>
            <a:r>
              <a:rPr lang="en-US" dirty="0"/>
              <a:t>Schema heterogeneity is a key roadblock.</a:t>
            </a:r>
          </a:p>
          <a:p>
            <a:pPr lvl="2"/>
            <a:r>
              <a:rPr lang="en-US" dirty="0"/>
              <a:t>Different data sources speak their own schema.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01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242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BA60F13-41A1-EE4D-93A1-41C59E75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32173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5715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2819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971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867400" y="1905909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934076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691438" y="3115584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707313" y="4039509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7829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7913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05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3195638" y="5030109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6548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00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ABBBDD6-9FDA-EA41-94AB-3586427D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41476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 err="1"/>
              <a:t>E.g</a:t>
            </a:r>
            <a:r>
              <a:rPr lang="en-US" dirty="0"/>
              <a:t>, how do we automatically extract and query open / competitor databases.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AWS Glue, Watson Data Pipe, etc.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Goal: minimize the time needed to integrate a new data source!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 Project 1 is showing you…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4DEDDB-8CE1-624B-8F67-E5DFA93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25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Milestone 1 Recap</a:t>
            </a:r>
          </a:p>
          <a:p>
            <a:pPr lvl="1"/>
            <a:r>
              <a:rPr lang="en-US" dirty="0"/>
              <a:t>Milestone 2 is Out!</a:t>
            </a:r>
          </a:p>
          <a:p>
            <a:endParaRPr lang="en-US" dirty="0"/>
          </a:p>
          <a:p>
            <a:r>
              <a:rPr lang="en-US" dirty="0"/>
              <a:t>Lab 6+7 Recap</a:t>
            </a:r>
          </a:p>
          <a:p>
            <a:endParaRPr lang="en-US" dirty="0"/>
          </a:p>
          <a:p>
            <a:r>
              <a:rPr lang="en-US" dirty="0"/>
              <a:t>Project 1 Due Tonight!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7770B-C233-6246-9B9A-9B452F87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79" y="1744132"/>
            <a:ext cx="6951273" cy="35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8069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533" y="1449388"/>
            <a:ext cx="9406467" cy="4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12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5C8366-DC4B-4A47-980E-D42822BF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Problems</a:t>
            </a:r>
          </a:p>
        </p:txBody>
      </p:sp>
    </p:spTree>
    <p:extLst>
      <p:ext uri="{BB962C8B-B14F-4D97-AF65-F5344CB8AC3E}">
        <p14:creationId xmlns:p14="http://schemas.microsoft.com/office/powerpoint/2010/main" val="213248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Depends largely on the source – is it reliable or not?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Databases can enforce constraints, whereas data extracted from files or spreadsheets, or scraped from webpages is much more messy.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Types of Problems: </a:t>
            </a:r>
          </a:p>
          <a:p>
            <a:pPr lvl="1"/>
            <a:r>
              <a:rPr lang="en-US" sz="2400" dirty="0"/>
              <a:t>Ill-formatted data, especially from webpages or files or spreadsheets.</a:t>
            </a:r>
          </a:p>
          <a:p>
            <a:pPr lvl="1"/>
            <a:r>
              <a:rPr lang="en-US" sz="2400" dirty="0"/>
              <a:t>Missing or illegal values, Misspellings.</a:t>
            </a:r>
          </a:p>
          <a:p>
            <a:pPr lvl="1"/>
            <a:r>
              <a:rPr lang="en-US" sz="2400" dirty="0"/>
              <a:t>Use of wrong fields, Extraction issues (not easy to separate out different fields).</a:t>
            </a:r>
          </a:p>
          <a:p>
            <a:pPr lvl="1"/>
            <a:r>
              <a:rPr lang="en-US" sz="2400" dirty="0"/>
              <a:t>Duplicated records, Contradicting Information, Referential Integrity Violations.</a:t>
            </a:r>
          </a:p>
          <a:p>
            <a:pPr lvl="1"/>
            <a:r>
              <a:rPr lang="en-US" sz="2400" dirty="0"/>
              <a:t>Unclear/confusing default values.</a:t>
            </a:r>
          </a:p>
          <a:p>
            <a:pPr lvl="1"/>
            <a:r>
              <a:rPr lang="en-US" sz="2400" dirty="0"/>
              <a:t>Evolving/changing schemas or classification schemes (for categorical attributes).</a:t>
            </a:r>
          </a:p>
          <a:p>
            <a:pPr lvl="1"/>
            <a:r>
              <a:rPr lang="en-US" sz="2400" dirty="0"/>
              <a:t>Outliers.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2AD014-7453-0246-987B-AA334F94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3557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528D14-4940-7F42-BF37-3A0A40D9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9736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people.</a:t>
            </a:r>
          </a:p>
          <a:p>
            <a:endParaRPr lang="en-US" dirty="0"/>
          </a:p>
          <a:p>
            <a:r>
              <a:rPr lang="en-US" dirty="0"/>
              <a:t>Issue 1: Mapping information across sources (schema mapping/transformation).</a:t>
            </a:r>
          </a:p>
          <a:p>
            <a:pPr lvl="1"/>
            <a:r>
              <a:rPr lang="en-US" dirty="0"/>
              <a:t>Same issues as in data integration we saw before.</a:t>
            </a:r>
          </a:p>
          <a:p>
            <a:pPr lvl="1"/>
            <a:r>
              <a:rPr lang="en-US" dirty="0"/>
              <a:t>Naming conflicts: same name used for different objects.</a:t>
            </a:r>
          </a:p>
          <a:p>
            <a:pPr lvl="1"/>
            <a:r>
              <a:rPr lang="en-US" dirty="0"/>
              <a:t>Structural conflicts: different representations across sources.</a:t>
            </a:r>
          </a:p>
          <a:p>
            <a:endParaRPr lang="en-US" dirty="0"/>
          </a:p>
          <a:p>
            <a:r>
              <a:rPr lang="en-US" dirty="0"/>
              <a:t>Issue 2: Entity Resolution: Matching entities across sources!</a:t>
            </a:r>
          </a:p>
          <a:p>
            <a:endParaRPr lang="en-US" dirty="0"/>
          </a:p>
          <a:p>
            <a:r>
              <a:rPr lang="en-US" dirty="0"/>
              <a:t>Issue 3: Data quality issues.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957313-0D01-D44A-8FD1-C7E204EA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21875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105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87286"/>
            <a:ext cx="6807774" cy="4950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Set of values can be characterized by metrics: center (e.g., mean), dispersion (e.g., standard deviation), and skew. </a:t>
            </a:r>
          </a:p>
          <a:p>
            <a:r>
              <a:rPr lang="en-US" sz="2200" dirty="0"/>
              <a:t>Used to identify outliers:</a:t>
            </a:r>
          </a:p>
          <a:p>
            <a:pPr lvl="1"/>
            <a:r>
              <a:rPr lang="en-US" sz="2200" dirty="0"/>
              <a:t>Watch out for "masking": one extreme outlier may alter the metrics sufficiently to mask other outliers.</a:t>
            </a:r>
          </a:p>
          <a:p>
            <a:pPr lvl="1"/>
            <a:r>
              <a:rPr lang="en-US" sz="2200" dirty="0"/>
              <a:t>Should use </a:t>
            </a:r>
            <a:r>
              <a:rPr lang="en-US" sz="2200" b="1" dirty="0"/>
              <a:t>robust statistics</a:t>
            </a:r>
            <a:r>
              <a:rPr lang="en-US" sz="2200" dirty="0"/>
              <a:t>: considers effect of corrupted data values on distributions (next week!)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center metrics: </a:t>
            </a:r>
            <a:r>
              <a:rPr lang="en-US" sz="2200" dirty="0"/>
              <a:t>median, k% trimmed mean (discard lowest/highest k% values)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dispersion: </a:t>
            </a:r>
            <a:r>
              <a:rPr lang="en-US" sz="2200" dirty="0"/>
              <a:t>Median Absolute Deviation (MAD): median distance of all the values from the median value</a:t>
            </a:r>
          </a:p>
          <a:p>
            <a:pPr lvl="2"/>
            <a:endParaRPr lang="en-US" sz="2200" dirty="0"/>
          </a:p>
          <a:p>
            <a:r>
              <a:rPr lang="en-US" sz="2200" dirty="0"/>
              <a:t>A reasonable approach: discard any data points 1.4826x MAD away from median.</a:t>
            </a:r>
          </a:p>
          <a:p>
            <a:pPr lvl="1"/>
            <a:r>
              <a:rPr lang="en-US" sz="2200" dirty="0"/>
              <a:t>The above assumes that data follows a </a:t>
            </a:r>
            <a:r>
              <a:rPr lang="en-US" sz="2200" b="1" dirty="0"/>
              <a:t>normal</a:t>
            </a:r>
            <a:r>
              <a:rPr lang="en-US" sz="2200" dirty="0"/>
              <a:t> distribution.</a:t>
            </a:r>
          </a:p>
          <a:p>
            <a:pPr lvl="1"/>
            <a:r>
              <a:rPr lang="en-US" sz="2200" dirty="0"/>
              <a:t>May need to eyeball the data (e.g., plot a histogram) to decide if this is true.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7C1B4-2F59-DD43-A36F-4B2ACFC6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41912-D164-474A-B4B3-BFF3A56E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74" y="1235869"/>
            <a:ext cx="4666268" cy="46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532690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</a:t>
            </a:r>
            <a:br>
              <a:rPr lang="en-US" dirty="0"/>
            </a:br>
            <a:r>
              <a:rPr lang="en-US" dirty="0"/>
              <a:t>normality-based tests for outliers.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</a:t>
            </a:r>
            <a:br>
              <a:rPr lang="en-US" dirty="0"/>
            </a:br>
            <a:r>
              <a:rPr lang="en-US" dirty="0"/>
              <a:t>points that do not have many neighbors.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neighbors.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neighbors.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Many techniques start breaking down as the dimensionality of the data increases: </a:t>
            </a:r>
          </a:p>
          <a:p>
            <a:pPr lvl="1"/>
            <a:r>
              <a:rPr lang="en-US" i="1" dirty="0"/>
              <a:t>Curse of dimensionality – </a:t>
            </a:r>
            <a:r>
              <a:rPr lang="en-US" dirty="0"/>
              <a:t>too many different dimensions to look for outliers!</a:t>
            </a:r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PCA / Embeddings / Fun Machine Learning Stuff!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C21A0-DB2F-8940-AA25-2E1D6282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09089-7BB3-F04A-9A51-4A14E365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60" y="939567"/>
            <a:ext cx="4659640" cy="23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18407"/>
            <a:ext cx="9397746" cy="5019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Timeseries outliers: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outliers.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timeseries data.</a:t>
            </a:r>
          </a:p>
          <a:p>
            <a:pPr lvl="1"/>
            <a:endParaRPr lang="en-US" dirty="0"/>
          </a:p>
          <a:p>
            <a:r>
              <a:rPr lang="en-US" dirty="0"/>
              <a:t>Frequency-based outliers:</a:t>
            </a:r>
          </a:p>
          <a:p>
            <a:pPr lvl="1"/>
            <a:r>
              <a:rPr lang="en-US" dirty="0"/>
              <a:t>Item is called a "heavy hitter" if it is much more frequent than other items.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-count.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routers). </a:t>
            </a:r>
          </a:p>
          <a:p>
            <a:pPr lvl="2"/>
            <a:r>
              <a:rPr lang="en-US" dirty="0"/>
              <a:t>Approximation techniques often used.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Things generally not as straightforward with other types of data.</a:t>
            </a:r>
          </a:p>
          <a:p>
            <a:pPr lvl="1"/>
            <a:r>
              <a:rPr lang="en-US" dirty="0"/>
              <a:t>What about Networks, Images, or other datasets?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20297-3282-6B49-BE92-0EE24EF7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Outliers</a:t>
            </a:r>
          </a:p>
        </p:txBody>
      </p:sp>
    </p:spTree>
    <p:extLst>
      <p:ext uri="{BB962C8B-B14F-4D97-AF65-F5344CB8AC3E}">
        <p14:creationId xmlns:p14="http://schemas.microsoft.com/office/powerpoint/2010/main" val="5937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lvl="1"/>
            <a:r>
              <a:rPr lang="en-US" b="0" dirty="0"/>
              <a:t>Schema mapping and matching</a:t>
            </a:r>
          </a:p>
          <a:p>
            <a:pPr lvl="1"/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lvl="1"/>
            <a:r>
              <a:rPr lang="en-US" b="0" dirty="0"/>
              <a:t>Constraint-based Cleaning</a:t>
            </a:r>
          </a:p>
          <a:p>
            <a:pPr lvl="1"/>
            <a:r>
              <a:rPr lang="en-US" b="0" dirty="0"/>
              <a:t>Entity Resolution/Record Linkage/Data Matching</a:t>
            </a:r>
          </a:p>
        </p:txBody>
      </p:sp>
    </p:spTree>
    <p:extLst>
      <p:ext uri="{BB962C8B-B14F-4D97-AF65-F5344CB8AC3E}">
        <p14:creationId xmlns:p14="http://schemas.microsoft.com/office/powerpoint/2010/main" val="4077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8789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Entity Resolution (ER)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Content from: </a:t>
            </a:r>
            <a:r>
              <a:rPr lang="en-US" sz="2400" dirty="0">
                <a:hlinkClick r:id="rId3"/>
              </a:rPr>
              <a:t>Entity Resolution Tutorial</a:t>
            </a:r>
            <a:r>
              <a:rPr lang="en-US" sz="2400" dirty="0"/>
              <a:t>, VLDB 2012.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Goal: </a:t>
            </a:r>
            <a:r>
              <a:rPr lang="en-US" sz="2400" b="1" dirty="0"/>
              <a:t>Identify different manifestations of the same real world object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Also called: identity reconciliation, record linkage, deduplication, fuzzy matching, Object consolidation, Coreference resolution, and several others (ER has an ER problem…).</a:t>
            </a:r>
          </a:p>
          <a:p>
            <a:pPr lvl="1"/>
            <a:endParaRPr lang="en-US" sz="2400" dirty="0"/>
          </a:p>
          <a:p>
            <a:r>
              <a:rPr lang="en-US" sz="2400" dirty="0"/>
              <a:t>Motivating Examples ???? 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/>
              <a:t>Postal addresses</a:t>
            </a:r>
          </a:p>
          <a:p>
            <a:pPr lvl="1"/>
            <a:r>
              <a:rPr lang="en-US" sz="2400" dirty="0"/>
              <a:t>Entity recognition in NLP/Information Extraction</a:t>
            </a:r>
          </a:p>
          <a:p>
            <a:pPr lvl="1"/>
            <a:r>
              <a:rPr lang="en-US" sz="2400" dirty="0"/>
              <a:t>Identifying companies in financial records</a:t>
            </a:r>
          </a:p>
          <a:p>
            <a:pPr lvl="1"/>
            <a:r>
              <a:rPr lang="en-US" sz="2400" dirty="0"/>
              <a:t>Comparison shopping</a:t>
            </a:r>
          </a:p>
          <a:p>
            <a:pPr lvl="1"/>
            <a:r>
              <a:rPr lang="en-US" sz="2400" dirty="0"/>
              <a:t>Author disambiguation in citation data</a:t>
            </a:r>
          </a:p>
          <a:p>
            <a:pPr lvl="1"/>
            <a:r>
              <a:rPr lang="en-US" sz="2400" dirty="0"/>
              <a:t>Connecting up accounts on online networks</a:t>
            </a:r>
          </a:p>
          <a:p>
            <a:pPr lvl="1"/>
            <a:r>
              <a:rPr lang="en-US" sz="2400" dirty="0"/>
              <a:t>Crime/Fraud Detection</a:t>
            </a:r>
          </a:p>
          <a:p>
            <a:pPr lvl="1"/>
            <a:r>
              <a:rPr lang="en-US" sz="2400" dirty="0"/>
              <a:t>Census</a:t>
            </a:r>
          </a:p>
          <a:p>
            <a:pPr lvl="1"/>
            <a:r>
              <a:rPr lang="en-US" sz="2400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references.</a:t>
            </a:r>
          </a:p>
          <a:p>
            <a:pPr lvl="1"/>
            <a:r>
              <a:rPr lang="en-US" dirty="0"/>
              <a:t>Often actions taken based on extracted data.</a:t>
            </a:r>
          </a:p>
          <a:p>
            <a:pPr lvl="1"/>
            <a:r>
              <a:rPr lang="en-US" dirty="0"/>
              <a:t>Cleaning up data by entity resolution can show structure that may not be apparent before.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Challenges.</a:t>
            </a:r>
          </a:p>
          <a:p>
            <a:pPr lvl="1"/>
            <a:r>
              <a:rPr lang="en-US" dirty="0"/>
              <a:t>Such data is naturally ambiguous (e.g., names, postal addresses).</a:t>
            </a:r>
          </a:p>
          <a:p>
            <a:pPr lvl="1"/>
            <a:r>
              <a:rPr lang="en-US" dirty="0"/>
              <a:t>Abbreviations/data truncation.</a:t>
            </a:r>
          </a:p>
          <a:p>
            <a:pPr lvl="1"/>
            <a:r>
              <a:rPr lang="en-US" dirty="0"/>
              <a:t>Data entry errors, Missing values, Data formatting issues complicate the problem.</a:t>
            </a:r>
          </a:p>
          <a:p>
            <a:pPr lvl="1"/>
            <a:r>
              <a:rPr lang="en-US" dirty="0"/>
              <a:t>Heterogeneous data from many diverse sources.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No magic bullet here !!</a:t>
            </a:r>
          </a:p>
          <a:p>
            <a:pPr lvl="1"/>
            <a:r>
              <a:rPr lang="en-US" dirty="0"/>
              <a:t>Approaches fairly domain-specific.</a:t>
            </a:r>
          </a:p>
          <a:p>
            <a:pPr lvl="1"/>
            <a:r>
              <a:rPr lang="en-US" dirty="0"/>
              <a:t>Be prepared to do a fair amount of manual work.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B04D9-5A97-F546-9ABE-58461868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Cleaning: 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592DF-15E3-8F4D-A8E6-BA344C10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14" y="556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businesses).</a:t>
            </a:r>
          </a:p>
          <a:p>
            <a:pPr lvl="1"/>
            <a:r>
              <a:rPr lang="en-US" dirty="0"/>
              <a:t>We have a large collection of noisy, ambiguous "references" to those entities (also called "mentions").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Deduplication.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5223" y="3632200"/>
            <a:ext cx="3612861" cy="18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14856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Record Linkage.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donations).</a:t>
            </a:r>
          </a:p>
          <a:p>
            <a:pPr lvl="1"/>
            <a:r>
              <a:rPr lang="en-US" dirty="0"/>
              <a:t>Typically assume that the two databases are fairly clean.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5" name="Picture 2" descr="https://github.com/umddb/datascience-fall14/raw/master/lecture-notes/multimedia/er-2.png">
            <a:extLst>
              <a:ext uri="{FF2B5EF4-FFF2-40B4-BE49-F238E27FC236}">
                <a16:creationId xmlns:a16="http://schemas.microsoft.com/office/drawing/2014/main" id="{B2D84B67-4E47-0C4C-B7EE-48F00DFC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548" y="2840257"/>
            <a:ext cx="3573390" cy="19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Reference Matching.</a:t>
            </a:r>
          </a:p>
          <a:p>
            <a:pPr lvl="1"/>
            <a:r>
              <a:rPr lang="en-US" dirty="0"/>
              <a:t>Match "references" to clean records in a reference table.</a:t>
            </a:r>
          </a:p>
          <a:p>
            <a:pPr lvl="1"/>
            <a:r>
              <a:rPr lang="en-US" dirty="0"/>
              <a:t>Commonly comes up in "entity recognition" (e.g., matching newspaper article mentions to names of people).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6" name="Picture 2" descr="https://github.com/umddb/datascience-fall14/raw/master/lecture-notes/multimedia/er-3.png">
            <a:extLst>
              <a:ext uri="{FF2B5EF4-FFF2-40B4-BE49-F238E27FC236}">
                <a16:creationId xmlns:a16="http://schemas.microsoft.com/office/drawing/2014/main" id="{66ACE5EA-B227-F14F-BA5A-D29010E7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8067" y="2737423"/>
            <a:ext cx="3743130" cy="20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57867"/>
            <a:ext cx="8351520" cy="51680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Book Ref: Data Matching; P. Christen; 2012 (Springer).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Key issues is finding similarities between two references – </a:t>
            </a:r>
            <a:br>
              <a:rPr lang="en-US" dirty="0"/>
            </a:br>
            <a:r>
              <a:rPr lang="en-US" b="1" dirty="0">
                <a:solidFill>
                  <a:srgbClr val="215C4E"/>
                </a:solidFill>
              </a:rPr>
              <a:t>but what function?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dirty="0"/>
              <a:t>Edit Distance Functions:</a:t>
            </a:r>
          </a:p>
          <a:p>
            <a:pPr lvl="1"/>
            <a:r>
              <a:rPr lang="en-US" b="1" dirty="0" err="1"/>
              <a:t>Levenstein</a:t>
            </a:r>
            <a:r>
              <a:rPr lang="en-US" b="1" dirty="0"/>
              <a:t> Distance</a:t>
            </a:r>
            <a:r>
              <a:rPr lang="en-US" dirty="0"/>
              <a:t>. min number of changes to go from one reference to another.</a:t>
            </a:r>
          </a:p>
          <a:p>
            <a:pPr lvl="1"/>
            <a:r>
              <a:rPr lang="en-US" dirty="0"/>
              <a:t>Lots of variants (weights) and not cheap to compute. </a:t>
            </a:r>
          </a:p>
          <a:p>
            <a:r>
              <a:rPr lang="en-US" dirty="0"/>
              <a:t>Set Similarity:</a:t>
            </a:r>
          </a:p>
          <a:p>
            <a:pPr lvl="1"/>
            <a:r>
              <a:rPr lang="en-US" dirty="0"/>
              <a:t>Some function of intersection size and union size. </a:t>
            </a:r>
          </a:p>
          <a:p>
            <a:pPr lvl="1"/>
            <a:r>
              <a:rPr lang="en-US" b="1" dirty="0"/>
              <a:t>Jaccard Distance</a:t>
            </a:r>
            <a:r>
              <a:rPr lang="en-US" dirty="0"/>
              <a:t> = size of intersection/size of union</a:t>
            </a:r>
          </a:p>
          <a:p>
            <a:endParaRPr lang="en-US" dirty="0"/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B589C-227A-634B-B21B-09494340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94" y="888275"/>
            <a:ext cx="3746818" cy="2813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EFD05-B1CB-114D-BFAB-13DA37AF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389" y="4103172"/>
            <a:ext cx="3866923" cy="1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987246" cy="4322377"/>
          </a:xfrm>
        </p:spPr>
        <p:txBody>
          <a:bodyPr>
            <a:noAutofit/>
          </a:bodyPr>
          <a:lstStyle/>
          <a:p>
            <a:r>
              <a:rPr lang="en-US" dirty="0"/>
              <a:t>For Words: n-grams</a:t>
            </a:r>
          </a:p>
          <a:p>
            <a:pPr lvl="1"/>
            <a:r>
              <a:rPr lang="en-US" dirty="0"/>
              <a:t>Find all length-n substrings in each string.</a:t>
            </a:r>
          </a:p>
          <a:p>
            <a:pPr lvl="1"/>
            <a:r>
              <a:rPr lang="en-US" dirty="0"/>
              <a:t>Use set/vector similarity on the resulting set.</a:t>
            </a:r>
          </a:p>
          <a:p>
            <a:pPr lvl="1"/>
            <a:r>
              <a:rPr lang="en-US" dirty="0"/>
              <a:t>Combine with edit-distance metrics.</a:t>
            </a:r>
          </a:p>
          <a:p>
            <a:r>
              <a:rPr lang="en-US" dirty="0"/>
              <a:t>May need to use Translation Tables.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Metric.</a:t>
            </a:r>
          </a:p>
          <a:p>
            <a:pPr lvl="1"/>
            <a:r>
              <a:rPr lang="en-US" dirty="0"/>
              <a:t>Homophones should be encoded the same so spelling errors can be handled, e.g., Robert and Rupert get assigned the same code (R163), but Rubin yields R150.</a:t>
            </a:r>
          </a:p>
          <a:p>
            <a:pPr lvl="1"/>
            <a:endParaRPr lang="en-US" dirty="0"/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addresses, XML documents,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3B2A9-7070-A64E-9329-9B7D3C949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87" y="1022350"/>
            <a:ext cx="5381431" cy="22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591732"/>
            <a:ext cx="4423953" cy="4534431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Threshold Method.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pPr lvl="1"/>
            <a:endParaRPr lang="en-US" dirty="0"/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10" y="1591732"/>
            <a:ext cx="6049721" cy="31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4CB3F5-C97E-F941-B0D8-7EB76C60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</p:spTree>
    <p:extLst>
      <p:ext uri="{BB962C8B-B14F-4D97-AF65-F5344CB8AC3E}">
        <p14:creationId xmlns:p14="http://schemas.microsoft.com/office/powerpoint/2010/main" val="27536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Threshold + Weights:</a:t>
            </a:r>
            <a:r>
              <a:rPr lang="en-US" dirty="0"/>
              <a:t> May want to give more weight to matches involving rarer words.</a:t>
            </a:r>
          </a:p>
          <a:p>
            <a:pPr lvl="1"/>
            <a:r>
              <a:rPr lang="en-US" dirty="0"/>
              <a:t>More naturally applicable to record linkage problem.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match.</a:t>
            </a:r>
          </a:p>
          <a:p>
            <a:pPr lvl="1"/>
            <a:r>
              <a:rPr lang="en-US" dirty="0"/>
              <a:t>Can formalize this as "probabilistic record linkage”.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Constraints:</a:t>
            </a:r>
            <a:r>
              <a:rPr lang="en-US" dirty="0"/>
              <a:t> May need to be satisfied, but can also be used to find matches.</a:t>
            </a:r>
          </a:p>
          <a:p>
            <a:pPr lvl="1"/>
            <a:r>
              <a:rPr lang="en-US" dirty="0"/>
              <a:t>We often have constraints on the matching possibilities:</a:t>
            </a:r>
          </a:p>
          <a:p>
            <a:pPr lvl="1"/>
            <a:r>
              <a:rPr lang="en-US" b="1" dirty="0"/>
              <a:t>Transitivity:</a:t>
            </a:r>
            <a:r>
              <a:rPr lang="en-US" dirty="0"/>
              <a:t>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</p:spTree>
    <p:extLst>
      <p:ext uri="{BB962C8B-B14F-4D97-AF65-F5344CB8AC3E}">
        <p14:creationId xmlns:p14="http://schemas.microsoft.com/office/powerpoint/2010/main" val="80892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314267" cy="43223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Get data into a structured form suitable for analysis!</a:t>
            </a:r>
          </a:p>
          <a:p>
            <a:pPr lvl="1"/>
            <a:r>
              <a:rPr lang="en-US" dirty="0"/>
              <a:t>Variously called: data preparation, data munging, data curation.</a:t>
            </a:r>
          </a:p>
          <a:p>
            <a:pPr lvl="1"/>
            <a:r>
              <a:rPr lang="en-US" dirty="0"/>
              <a:t>Also often called ETL (Extract-Transform-Load) process.</a:t>
            </a:r>
          </a:p>
          <a:p>
            <a:r>
              <a:rPr lang="en-US" b="1" dirty="0"/>
              <a:t>Often the step where majority of time (80-90%) is spent.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b="1" dirty="0"/>
              <a:t>Scraping: </a:t>
            </a:r>
            <a:r>
              <a:rPr lang="en-US" dirty="0"/>
              <a:t>extracting information from e.g., webpages, spreadsheets.</a:t>
            </a:r>
          </a:p>
          <a:p>
            <a:pPr lvl="1"/>
            <a:r>
              <a:rPr lang="en-US" b="1" dirty="0"/>
              <a:t>Data Transformation: </a:t>
            </a:r>
            <a:r>
              <a:rPr lang="en-US" dirty="0"/>
              <a:t>to get it into the right structure.</a:t>
            </a:r>
          </a:p>
          <a:p>
            <a:pPr lvl="1"/>
            <a:r>
              <a:rPr lang="en-US" b="1" dirty="0"/>
              <a:t>Data Integration: </a:t>
            </a:r>
            <a:r>
              <a:rPr lang="en-US" dirty="0"/>
              <a:t>combine information from multiple sources.</a:t>
            </a:r>
          </a:p>
          <a:p>
            <a:pPr lvl="1"/>
            <a:r>
              <a:rPr lang="en-US" b="1" dirty="0"/>
              <a:t>Information Extraction: </a:t>
            </a:r>
            <a:r>
              <a:rPr lang="en-US" dirty="0"/>
              <a:t>extracting structured information from unstructured/text sources.</a:t>
            </a:r>
          </a:p>
          <a:p>
            <a:pPr lvl="1"/>
            <a:r>
              <a:rPr lang="en-US" b="1" dirty="0"/>
              <a:t>Data Cleaning: </a:t>
            </a:r>
            <a:r>
              <a:rPr lang="en-US" dirty="0"/>
              <a:t>remove inconsistencies/errors.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D45BCA-3E3E-9B43-95C5-C14E274F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DC3BD4-E939-2A45-A26E-FDC50293BA76}"/>
              </a:ext>
            </a:extLst>
          </p:cNvPr>
          <p:cNvSpPr/>
          <p:nvPr/>
        </p:nvSpPr>
        <p:spPr>
          <a:xfrm rot="20735015" flipH="1">
            <a:off x="8299343" y="1827036"/>
            <a:ext cx="2549472" cy="72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 2!</a:t>
            </a:r>
          </a:p>
        </p:txBody>
      </p:sp>
    </p:spTree>
    <p:extLst>
      <p:ext uri="{BB962C8B-B14F-4D97-AF65-F5344CB8AC3E}">
        <p14:creationId xmlns:p14="http://schemas.microsoft.com/office/powerpoint/2010/main" val="38439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557823" cy="43223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Clustering-based ER Techniques.</a:t>
            </a:r>
          </a:p>
          <a:p>
            <a:pPr lvl="1"/>
            <a:r>
              <a:rPr lang="en-US" dirty="0"/>
              <a:t>Deduplication is basically a clustering problem.</a:t>
            </a:r>
          </a:p>
          <a:p>
            <a:pPr lvl="1"/>
            <a:r>
              <a:rPr lang="en-US" dirty="0"/>
              <a:t>Can use clustering algorithms for this purpose.</a:t>
            </a:r>
          </a:p>
          <a:p>
            <a:pPr lvl="1"/>
            <a:r>
              <a:rPr lang="en-US" dirty="0"/>
              <a:t>But most clusters are very small (in fact of size = 1).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1FFA2-DAC6-EA42-9C1F-01D81317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4" y="1724296"/>
            <a:ext cx="5674117" cy="31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981303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Crowdsourcing.</a:t>
            </a:r>
          </a:p>
          <a:p>
            <a:pPr lvl="1"/>
            <a:r>
              <a:rPr lang="en-US" dirty="0"/>
              <a:t>Humans are often better at this task.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pairs.</a:t>
            </a:r>
          </a:p>
          <a:p>
            <a:pPr lvl="1"/>
            <a:r>
              <a:rPr lang="en-US" dirty="0"/>
              <a:t>Quite heavily used commercially (e.g., to disambiguate products, restaurants, etc.).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A4650-2A2B-4248-8CE2-73E166B6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72" y="1644501"/>
            <a:ext cx="4693192" cy="31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 – How many matches are there?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matches!</a:t>
            </a:r>
          </a:p>
          <a:p>
            <a:pPr lvl="1"/>
            <a:r>
              <a:rPr lang="en-US" dirty="0"/>
              <a:t>Must reduce the search space</a:t>
            </a:r>
          </a:p>
          <a:p>
            <a:pPr lvl="1"/>
            <a:endParaRPr lang="en-US" dirty="0"/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endParaRPr lang="en-US" dirty="0"/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endParaRPr lang="en-US" dirty="0"/>
          </a:p>
          <a:p>
            <a:r>
              <a:rPr lang="en-US" dirty="0"/>
              <a:t>One useful technique to know: min-hash signatures.</a:t>
            </a:r>
          </a:p>
          <a:p>
            <a:pPr lvl="1"/>
            <a:r>
              <a:rPr lang="en-US" dirty="0"/>
              <a:t>Can quickly find potentially overlapping sets.</a:t>
            </a:r>
          </a:p>
          <a:p>
            <a:pPr lvl="1"/>
            <a:r>
              <a:rPr lang="en-US" dirty="0"/>
              <a:t>Turns up to be very useful in many domains (beyond </a:t>
            </a:r>
            <a:r>
              <a:rPr lang="en-US"/>
              <a:t>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2310" y="1535655"/>
            <a:ext cx="6670964" cy="52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4E806-3D49-B94A-89A6-7CF1150F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126AF-BFD7-604B-B08D-B7A990C1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47C28-CDCC-DC47-BC91-BBECFB28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3818021" cy="4322377"/>
          </a:xfrm>
        </p:spPr>
        <p:txBody>
          <a:bodyPr/>
          <a:lstStyle/>
          <a:p>
            <a:r>
              <a:rPr lang="en-US" dirty="0"/>
              <a:t>I’m back in NYC for a visit.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Pizza in New Orleans is awful, and I want Pizza.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friend told me to go to Joe’s Pizza, because it’s the best.</a:t>
            </a:r>
          </a:p>
          <a:p>
            <a:endParaRPr lang="en-US" dirty="0"/>
          </a:p>
          <a:p>
            <a:r>
              <a:rPr lang="en-US" dirty="0"/>
              <a:t>Search away…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68" y="957694"/>
            <a:ext cx="7037514" cy="532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52" y="1449388"/>
            <a:ext cx="6252283" cy="532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6CD5F-778B-624D-8360-53642AA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67" y="3180522"/>
            <a:ext cx="1104676" cy="11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0F1995-A39D-5246-8E95-1273FDE8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Even the Same Set!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F94548C-25D7-664E-8003-BE80572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03" y="1423202"/>
            <a:ext cx="6992987" cy="529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" y="1784832"/>
            <a:ext cx="5955890" cy="50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0"/>
            <a:ext cx="889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ETL stack are hard to </a:t>
            </a:r>
            <a:br>
              <a:rPr lang="en-US" dirty="0"/>
            </a:br>
            <a:r>
              <a:rPr lang="en-US" dirty="0"/>
              <a:t>formalize, e.g., Data Cleaning.</a:t>
            </a:r>
          </a:p>
          <a:p>
            <a:r>
              <a:rPr lang="en-US" dirty="0"/>
              <a:t>Others aspects have been studied in depth, </a:t>
            </a:r>
            <a:br>
              <a:rPr lang="en-US" dirty="0"/>
            </a:br>
            <a:r>
              <a:rPr lang="en-US" dirty="0"/>
              <a:t>e.g., schema matching and entity resolution</a:t>
            </a:r>
          </a:p>
          <a:p>
            <a:pPr lvl="1"/>
            <a:r>
              <a:rPr lang="en-US" dirty="0">
                <a:hlinkClick r:id="rId3"/>
              </a:rPr>
              <a:t>VLDB Tutorial on Entity Resolution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 mish-mash of tools typically used: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(grep/sed/</a:t>
            </a:r>
            <a:r>
              <a:rPr lang="en-US" dirty="0" err="1"/>
              <a:t>awk</a:t>
            </a:r>
            <a:r>
              <a:rPr lang="en-US" dirty="0"/>
              <a:t>, Pandas).</a:t>
            </a:r>
          </a:p>
          <a:p>
            <a:pPr lvl="1"/>
            <a:r>
              <a:rPr lang="en-US" dirty="0"/>
              <a:t>Ad hoc programs for cleaning data, depending </a:t>
            </a:r>
            <a:br>
              <a:rPr lang="en-US" dirty="0"/>
            </a:br>
            <a:r>
              <a:rPr lang="en-US" dirty="0"/>
              <a:t>on the exact type of errors.</a:t>
            </a:r>
          </a:p>
          <a:p>
            <a:pPr lvl="1"/>
            <a:r>
              <a:rPr lang="en-US" dirty="0"/>
              <a:t>Different types of transformation tools. </a:t>
            </a:r>
          </a:p>
          <a:p>
            <a:pPr lvl="1"/>
            <a:r>
              <a:rPr lang="en-US" dirty="0"/>
              <a:t>Visualization and exploratory data analysis </a:t>
            </a:r>
            <a:br>
              <a:rPr lang="en-US" dirty="0"/>
            </a:br>
            <a:r>
              <a:rPr lang="en-US" dirty="0"/>
              <a:t>to understand and remove outliers/noise.</a:t>
            </a:r>
          </a:p>
          <a:p>
            <a:pPr lvl="1"/>
            <a:r>
              <a:rPr lang="en-US" dirty="0"/>
              <a:t>Several tools for setting up the actual pipelines, </a:t>
            </a:r>
            <a:br>
              <a:rPr lang="en-US" dirty="0"/>
            </a:br>
            <a:r>
              <a:rPr lang="en-US" dirty="0"/>
              <a:t>assuming the individual steps are setup (e.g., Talend, AWS Glue).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189FD-2C84-E04F-9EA3-34D4D33E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2F8EA-AADE-D048-B2FE-9CAAAF4E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7" y="895350"/>
            <a:ext cx="4465802" cy="245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41B87-D914-D846-8C7C-C27997F0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3503084"/>
            <a:ext cx="4761916" cy="21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7945695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14951</TotalTime>
  <Words>3003</Words>
  <Application>Microsoft Macintosh PowerPoint</Application>
  <PresentationFormat>Widescreen</PresentationFormat>
  <Paragraphs>493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Comic Sans MS</vt:lpstr>
      <vt:lpstr>Palatino Linotype</vt:lpstr>
      <vt:lpstr>Tahoma</vt:lpstr>
      <vt:lpstr>Times New Roman</vt:lpstr>
      <vt:lpstr>Watson White Theme</vt:lpstr>
      <vt:lpstr>Data Integration, Data Warehousing, and Entity Resolution</vt:lpstr>
      <vt:lpstr>Announcements</vt:lpstr>
      <vt:lpstr>The Data LifeCycle</vt:lpstr>
      <vt:lpstr>Overview</vt:lpstr>
      <vt:lpstr>Data Science In Practice…</vt:lpstr>
      <vt:lpstr>A Motivating Example</vt:lpstr>
      <vt:lpstr>Not Even the Same Set!</vt:lpstr>
      <vt:lpstr>Overview</vt:lpstr>
      <vt:lpstr>Outline</vt:lpstr>
      <vt:lpstr>A Few Words to Remember…</vt:lpstr>
      <vt:lpstr>Data Integration: The Goal!</vt:lpstr>
      <vt:lpstr>Data Integration</vt:lpstr>
      <vt:lpstr>1. Data Warehousing</vt:lpstr>
      <vt:lpstr>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 Source Problems</vt:lpstr>
      <vt:lpstr>Single Source Problems</vt:lpstr>
      <vt:lpstr>Multi-Source Problems</vt:lpstr>
      <vt:lpstr>Outline</vt:lpstr>
      <vt:lpstr>Dealing with Univariate Outliers</vt:lpstr>
      <vt:lpstr>Univariate Outliers</vt:lpstr>
      <vt:lpstr>Other Types of Outliers</vt:lpstr>
      <vt:lpstr>Wrap-up</vt:lpstr>
      <vt:lpstr>Outline</vt:lpstr>
      <vt:lpstr>Data Cleaning: Entity Resolution (ER)</vt:lpstr>
      <vt:lpstr>Data Cleaning: Entity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330</cp:revision>
  <cp:lastPrinted>2019-10-17T15:54:53Z</cp:lastPrinted>
  <dcterms:created xsi:type="dcterms:W3CDTF">2018-02-09T16:02:53Z</dcterms:created>
  <dcterms:modified xsi:type="dcterms:W3CDTF">2019-10-22T15:47:36Z</dcterms:modified>
</cp:coreProperties>
</file>